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1277" r:id="rId3"/>
    <p:sldId id="1278" r:id="rId4"/>
    <p:sldId id="1165" r:id="rId5"/>
    <p:sldId id="1054" r:id="rId6"/>
    <p:sldId id="1109" r:id="rId7"/>
    <p:sldId id="1046" r:id="rId8"/>
    <p:sldId id="1247" r:id="rId9"/>
    <p:sldId id="1248" r:id="rId10"/>
    <p:sldId id="1251" r:id="rId11"/>
    <p:sldId id="1252" r:id="rId12"/>
    <p:sldId id="1253" r:id="rId13"/>
    <p:sldId id="1254" r:id="rId14"/>
    <p:sldId id="1249" r:id="rId15"/>
    <p:sldId id="1256" r:id="rId16"/>
    <p:sldId id="1255" r:id="rId17"/>
    <p:sldId id="1257" r:id="rId18"/>
    <p:sldId id="1259" r:id="rId19"/>
    <p:sldId id="1173" r:id="rId20"/>
    <p:sldId id="1264" r:id="rId21"/>
    <p:sldId id="1265" r:id="rId22"/>
    <p:sldId id="1266" r:id="rId23"/>
    <p:sldId id="1260" r:id="rId24"/>
    <p:sldId id="1279" r:id="rId25"/>
    <p:sldId id="1280" r:id="rId26"/>
    <p:sldId id="1281" r:id="rId27"/>
    <p:sldId id="1282" r:id="rId28"/>
    <p:sldId id="1283" r:id="rId29"/>
    <p:sldId id="1284" r:id="rId30"/>
    <p:sldId id="1285" r:id="rId31"/>
    <p:sldId id="1286" r:id="rId32"/>
    <p:sldId id="1287" r:id="rId33"/>
    <p:sldId id="1288" r:id="rId34"/>
    <p:sldId id="1213" r:id="rId35"/>
    <p:sldId id="1181" r:id="rId36"/>
    <p:sldId id="1267" r:id="rId37"/>
    <p:sldId id="1269" r:id="rId38"/>
    <p:sldId id="1270" r:id="rId39"/>
    <p:sldId id="1185" r:id="rId40"/>
    <p:sldId id="1187" r:id="rId41"/>
    <p:sldId id="1207" r:id="rId42"/>
    <p:sldId id="1272" r:id="rId43"/>
    <p:sldId id="1273" r:id="rId44"/>
    <p:sldId id="1274" r:id="rId45"/>
    <p:sldId id="1275" r:id="rId46"/>
    <p:sldId id="1276" r:id="rId47"/>
    <p:sldId id="840" r:id="rId48"/>
    <p:sldId id="1051" r:id="rId49"/>
    <p:sldId id="84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213"/>
    <a:srgbClr val="FF6600"/>
    <a:srgbClr val="99FF66"/>
    <a:srgbClr val="00FF00"/>
    <a:srgbClr val="C0C0C0"/>
    <a:srgbClr val="CCFF33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79653" autoAdjust="0"/>
  </p:normalViewPr>
  <p:slideViewPr>
    <p:cSldViewPr>
      <p:cViewPr varScale="1">
        <p:scale>
          <a:sx n="52" d="100"/>
          <a:sy n="52" d="100"/>
        </p:scale>
        <p:origin x="14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1D5FD4-16A6-4D3E-B375-FD805203E040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B181B9-D0BA-4ED4-8689-2B8BB4FF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r-P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9A577-A7B0-4F30-BC88-F09A795B13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0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74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sz="1400" b="1" dirty="0" smtClean="0"/>
              <a:t>Custom animation effects: horizontal scrolling text</a:t>
            </a:r>
          </a:p>
          <a:p>
            <a:pPr eaLnBrk="1" hangingPunct="1">
              <a:defRPr/>
            </a:pPr>
            <a:r>
              <a:rPr lang="en-US" sz="1400" dirty="0" smtClean="0"/>
              <a:t>(Basic)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the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box. (</a:t>
            </a:r>
            <a:r>
              <a:rPr lang="en-US" b="1" dirty="0" smtClean="0"/>
              <a:t>Note:</a:t>
            </a:r>
            <a:r>
              <a:rPr lang="en-US" dirty="0" smtClean="0"/>
              <a:t> You may want to add a bullet point at the end of your text, as in the example above. 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 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 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Gill Sans MT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Size </a:t>
            </a:r>
            <a:r>
              <a:rPr lang="en-US" dirty="0" smtClean="0"/>
              <a:t>list, select </a:t>
            </a:r>
            <a:r>
              <a:rPr lang="en-US" b="1" dirty="0" smtClean="0"/>
              <a:t>36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 </a:t>
            </a:r>
            <a:r>
              <a:rPr lang="en-US" dirty="0" smtClean="0"/>
              <a:t>to align the text left in the text box. (</a:t>
            </a:r>
            <a:r>
              <a:rPr lang="en-US" b="1" dirty="0" smtClean="0"/>
              <a:t>Note:</a:t>
            </a:r>
            <a:r>
              <a:rPr lang="en-US" dirty="0" smtClean="0"/>
              <a:t> If the text wraps to more than one line, drag the adjustment handles on the text box to widen it until the text fits on one line.)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to the left of the lower left edge of the slide. (</a:t>
            </a:r>
            <a:r>
              <a:rPr lang="en-US" b="1" dirty="0" smtClean="0"/>
              <a:t>Note: </a:t>
            </a:r>
            <a:r>
              <a:rPr lang="en-US" dirty="0" smtClean="0"/>
              <a:t>To see beyond the edges of the slide, on the </a:t>
            </a:r>
            <a:r>
              <a:rPr lang="en-US" b="1" dirty="0" smtClean="0"/>
              <a:t>View</a:t>
            </a:r>
            <a:r>
              <a:rPr lang="en-US" dirty="0" smtClean="0"/>
              <a:t> tab, click </a:t>
            </a:r>
            <a:r>
              <a:rPr lang="en-US" b="1" dirty="0" smtClean="0"/>
              <a:t>Zoom</a:t>
            </a:r>
            <a:r>
              <a:rPr lang="en-US" dirty="0" smtClean="0"/>
              <a:t>, and then in the </a:t>
            </a:r>
            <a:r>
              <a:rPr lang="en-US" b="1" dirty="0" smtClean="0"/>
              <a:t>Zoom</a:t>
            </a:r>
            <a:r>
              <a:rPr lang="en-US" dirty="0" smtClean="0"/>
              <a:t> dialog box, in the </a:t>
            </a:r>
            <a:r>
              <a:rPr lang="en-US" b="1" dirty="0" smtClean="0"/>
              <a:t>Percent</a:t>
            </a:r>
            <a:r>
              <a:rPr lang="en-US" dirty="0" smtClean="0"/>
              <a:t> box, enter </a:t>
            </a:r>
            <a:r>
              <a:rPr lang="en-US" b="1" dirty="0" smtClean="0"/>
              <a:t>40%</a:t>
            </a:r>
            <a:r>
              <a:rPr lang="en-US" dirty="0" smtClean="0"/>
              <a:t>.)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 Animation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slide, select the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Add Entrance Effect</a:t>
            </a:r>
            <a:r>
              <a:rPr lang="en-US" dirty="0" smtClean="0"/>
              <a:t> 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 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text box). Click the arrow to the right of the select effect, and then click </a:t>
            </a:r>
            <a:r>
              <a:rPr lang="en-US" b="1" dirty="0" smtClean="0"/>
              <a:t>Effect 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Direction </a:t>
            </a:r>
            <a:r>
              <a:rPr lang="en-US" dirty="0" smtClean="0"/>
              <a:t>list, select </a:t>
            </a:r>
            <a:r>
              <a:rPr lang="en-US" b="1" dirty="0" smtClean="0"/>
              <a:t>From Right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box, enter </a:t>
            </a:r>
            <a:r>
              <a:rPr lang="en-US" b="1" dirty="0" smtClean="0"/>
              <a:t>16 seconds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Repeat</a:t>
            </a:r>
            <a:r>
              <a:rPr lang="en-US" dirty="0" smtClean="0"/>
              <a:t> list, select </a:t>
            </a:r>
            <a:r>
              <a:rPr lang="en-US" b="1" dirty="0" smtClean="0"/>
              <a:t>Until End of Slide</a:t>
            </a:r>
            <a:r>
              <a:rPr lang="en-US" dirty="0" smtClean="0"/>
              <a:t>.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select the second animation effect (fly-in effect for the second text box). Click the arrow to the right of the selected effect, and then click </a:t>
            </a:r>
            <a:r>
              <a:rPr lang="en-US" b="1" dirty="0" smtClean="0"/>
              <a:t>Timing</a:t>
            </a:r>
            <a:r>
              <a:rPr lang="en-US" dirty="0" smtClean="0"/>
              <a:t>. In the </a:t>
            </a:r>
            <a:r>
              <a:rPr lang="en-US" b="1" dirty="0" smtClean="0"/>
              <a:t>Fly In</a:t>
            </a:r>
            <a:r>
              <a:rPr lang="en-US" dirty="0" smtClean="0"/>
              <a:t> dialog box, 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8</a:t>
            </a:r>
            <a:r>
              <a:rPr lang="en-US" dirty="0" smtClean="0"/>
              <a:t>. (</a:t>
            </a:r>
            <a:r>
              <a:rPr lang="en-US" b="1" dirty="0" smtClean="0"/>
              <a:t>Note:</a:t>
            </a:r>
            <a:r>
              <a:rPr lang="en-US" dirty="0" smtClean="0"/>
              <a:t> You may need to adjust the delay time if the length of your text is different than the example above.)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second text box on top of the first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 and Visibility </a:t>
            </a:r>
            <a:r>
              <a:rPr lang="en-US" dirty="0" smtClean="0"/>
              <a:t>pane, press and hold CTRL, and then select both text boxes.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background effects on this slide, do the following: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pane. Under </a:t>
            </a:r>
            <a:r>
              <a:rPr lang="en-US" b="1" dirty="0" smtClean="0"/>
              <a:t>Insert from</a:t>
            </a:r>
            <a:r>
              <a:rPr lang="en-US" dirty="0" smtClean="0"/>
              <a:t>, click </a:t>
            </a:r>
            <a:r>
              <a:rPr lang="en-US" b="1" dirty="0" smtClean="0"/>
              <a:t>File</a:t>
            </a:r>
            <a:r>
              <a:rPr lang="en-US" dirty="0" smtClean="0"/>
              <a:t>. In the </a:t>
            </a:r>
            <a:r>
              <a:rPr lang="en-US" b="1" dirty="0" smtClean="0"/>
              <a:t>Insert Picture </a:t>
            </a:r>
            <a:r>
              <a:rPr lang="en-US" dirty="0" smtClean="0"/>
              <a:t>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More Gradients</a:t>
            </a:r>
            <a:r>
              <a:rPr lang="en-US" dirty="0" smtClean="0"/>
              <a:t>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Right </a:t>
            </a:r>
            <a:r>
              <a:rPr lang="en-US" dirty="0" smtClean="0"/>
              <a:t>(first row, fourth option from the left).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1, </a:t>
            </a:r>
            <a:r>
              <a:rPr lang="en-US" dirty="0" smtClean="0"/>
              <a:t>(first row, second option from the left). 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duplicate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Linear Left </a:t>
            </a:r>
            <a:r>
              <a:rPr lang="en-US" dirty="0" smtClean="0"/>
              <a:t>(second row, third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With the duplicate rectangle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Right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25603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307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Autofit/>
          </a:bodyPr>
          <a:lstStyle/>
          <a:p>
            <a:pPr>
              <a:defRPr/>
            </a:pPr>
            <a:r>
              <a:rPr lang="en-US" sz="1400" b="1" dirty="0" smtClean="0"/>
              <a:t>Picture with three text columns</a:t>
            </a:r>
          </a:p>
          <a:p>
            <a:pPr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picture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Illustrations</a:t>
            </a:r>
            <a:r>
              <a:rPr lang="en-US" dirty="0" smtClean="0"/>
              <a:t> group, click </a:t>
            </a:r>
            <a:r>
              <a:rPr lang="en-US" b="1" dirty="0" smtClean="0"/>
              <a:t>Picture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Insert Picture</a:t>
            </a:r>
            <a:r>
              <a:rPr lang="en-US" dirty="0" smtClean="0"/>
              <a:t> dialog box, select a picture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Size and Position </a:t>
            </a:r>
            <a:r>
              <a:rPr lang="en-US" dirty="0" smtClean="0"/>
              <a:t> dialog box, on the </a:t>
            </a:r>
            <a:r>
              <a:rPr lang="en-US" b="1" dirty="0" smtClean="0"/>
              <a:t>Size</a:t>
            </a:r>
            <a:r>
              <a:rPr lang="en-US" dirty="0" smtClean="0"/>
              <a:t> tab, resize or crop the picture as needed so that under </a:t>
            </a:r>
            <a:r>
              <a:rPr lang="en-US" b="1" dirty="0" smtClean="0"/>
              <a:t>Size and rotate</a:t>
            </a:r>
            <a:r>
              <a:rPr lang="en-US" dirty="0" smtClean="0"/>
              <a:t>, the </a:t>
            </a:r>
            <a:r>
              <a:rPr lang="en-US" b="1" dirty="0" smtClean="0"/>
              <a:t>Height</a:t>
            </a:r>
            <a:r>
              <a:rPr lang="en-US" dirty="0" smtClean="0"/>
              <a:t> box is set to </a:t>
            </a:r>
            <a:r>
              <a:rPr lang="en-US" b="1" dirty="0" smtClean="0"/>
              <a:t>1.48”</a:t>
            </a:r>
            <a:r>
              <a:rPr lang="en-US" dirty="0" smtClean="0"/>
              <a:t> and the </a:t>
            </a:r>
            <a:r>
              <a:rPr lang="en-US" b="1" dirty="0" smtClean="0"/>
              <a:t>Width</a:t>
            </a:r>
            <a:r>
              <a:rPr lang="en-US" dirty="0" smtClean="0"/>
              <a:t> box is set to </a:t>
            </a:r>
            <a:r>
              <a:rPr lang="en-US" b="1" dirty="0" smtClean="0"/>
              <a:t>9.17”</a:t>
            </a:r>
            <a:r>
              <a:rPr lang="en-US" dirty="0" smtClean="0"/>
              <a:t>. Resize the picture under </a:t>
            </a:r>
            <a:r>
              <a:rPr lang="en-US" b="1" dirty="0" smtClean="0"/>
              <a:t>Size and rotate </a:t>
            </a:r>
            <a:r>
              <a:rPr lang="en-US" dirty="0" smtClean="0"/>
              <a:t>by entering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 Crop the picture under </a:t>
            </a:r>
            <a:r>
              <a:rPr lang="en-US" b="1" dirty="0" smtClean="0"/>
              <a:t>Crop from </a:t>
            </a:r>
            <a:r>
              <a:rPr lang="en-US" dirty="0" smtClean="0"/>
              <a:t>by entering values into the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b="1" dirty="0" smtClean="0"/>
              <a:t>Right</a:t>
            </a:r>
            <a:r>
              <a:rPr lang="en-US" dirty="0" smtClean="0"/>
              <a:t>, </a:t>
            </a:r>
            <a:r>
              <a:rPr lang="en-US" b="1" dirty="0" smtClean="0"/>
              <a:t>Top</a:t>
            </a:r>
            <a:r>
              <a:rPr lang="en-US" dirty="0" smtClean="0"/>
              <a:t>, and </a:t>
            </a:r>
            <a:r>
              <a:rPr lang="en-US" b="1" dirty="0" smtClean="0"/>
              <a:t>Bottom</a:t>
            </a:r>
            <a:r>
              <a:rPr lang="en-US" dirty="0" smtClean="0"/>
              <a:t>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in the right pane, in the </a:t>
            </a:r>
            <a:r>
              <a:rPr lang="en-US" b="1" dirty="0" smtClean="0"/>
              <a:t>Width box</a:t>
            </a:r>
            <a:r>
              <a:rPr lang="en-US" dirty="0" smtClean="0"/>
              <a:t>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heading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2.92”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32%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</a:t>
            </a:r>
            <a:r>
              <a:rPr lang="en-US" dirty="0" smtClean="0"/>
              <a:t> in the left pane. In the right pane, in the </a:t>
            </a:r>
            <a:r>
              <a:rPr lang="en-US" b="1" dirty="0" smtClean="0"/>
              <a:t>Width </a:t>
            </a:r>
            <a:r>
              <a:rPr lang="en-US" dirty="0" smtClean="0"/>
              <a:t>box,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rectangle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select </a:t>
            </a:r>
            <a:r>
              <a:rPr lang="en-US" b="1" dirty="0" smtClean="0"/>
              <a:t>24</a:t>
            </a:r>
            <a:r>
              <a:rPr lang="en-US" dirty="0" smtClean="0"/>
              <a:t> from the </a:t>
            </a:r>
            <a:r>
              <a:rPr lang="en-US" b="1" dirty="0" smtClean="0"/>
              <a:t>Font Size </a:t>
            </a:r>
            <a:r>
              <a:rPr lang="en-US" dirty="0" smtClean="0"/>
              <a:t>list.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</a:t>
            </a:r>
            <a:r>
              <a:rPr lang="en-US" dirty="0" smtClean="0"/>
              <a:t> to align the text left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75% </a:t>
            </a:r>
            <a:r>
              <a:rPr lang="en-US" dirty="0" smtClean="0"/>
              <a:t>(fifth row, third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Internal margin</a:t>
            </a:r>
            <a:r>
              <a:rPr lang="en-US" dirty="0" smtClean="0"/>
              <a:t>, enter </a:t>
            </a:r>
            <a:r>
              <a:rPr lang="en-US" b="1" dirty="0" smtClean="0"/>
              <a:t>1”</a:t>
            </a:r>
            <a:r>
              <a:rPr lang="en-US" dirty="0" smtClean="0"/>
              <a:t> in the </a:t>
            </a:r>
            <a:r>
              <a:rPr lang="en-US" b="1" dirty="0" smtClean="0"/>
              <a:t>Left</a:t>
            </a:r>
            <a:r>
              <a:rPr lang="en-US" dirty="0" smtClean="0"/>
              <a:t> box to increase the left margin in the rectangle to accommodate the embossed number.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Lines</a:t>
            </a:r>
            <a:r>
              <a:rPr lang="en-US" dirty="0" smtClean="0"/>
              <a:t>, click </a:t>
            </a:r>
            <a:r>
              <a:rPr lang="en-US" b="1" dirty="0" smtClean="0"/>
              <a:t>Line </a:t>
            </a:r>
            <a:r>
              <a:rPr lang="en-US" dirty="0" smtClean="0"/>
              <a:t>(first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SHIFT, and then on the slide, drag to draw a straight, vertical line.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 </a:t>
            </a:r>
            <a:r>
              <a:rPr lang="en-US" dirty="0" smtClean="0"/>
              <a:t>group, 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0.75”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do the following in the right pane: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2.25 pt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Dash type</a:t>
            </a:r>
            <a:r>
              <a:rPr lang="en-US" dirty="0" smtClean="0"/>
              <a:t>, and then click </a:t>
            </a:r>
            <a:r>
              <a:rPr lang="en-US" b="1" dirty="0" smtClean="0"/>
              <a:t>Round Dot </a:t>
            </a:r>
            <a:r>
              <a:rPr lang="en-US" dirty="0" smtClean="0"/>
              <a:t>(second option from the top).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pane. In the right pane, click the button next to Color, and then under Theme Colors click </a:t>
            </a:r>
            <a:r>
              <a:rPr lang="en-US" b="1" dirty="0" smtClean="0"/>
              <a:t>White, Background 1</a:t>
            </a:r>
            <a:r>
              <a:rPr lang="en-US" dirty="0" smtClean="0"/>
              <a:t> (first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line onto the rectangle, just left of the text box.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box, click </a:t>
            </a:r>
            <a:r>
              <a:rPr lang="en-US" b="1" dirty="0" smtClean="0"/>
              <a:t>Text Box </a:t>
            </a:r>
            <a:r>
              <a:rPr lang="en-US" dirty="0" smtClean="0"/>
              <a:t>and then on the slide, drag to draw another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</a:t>
            </a:r>
            <a:r>
              <a:rPr lang="en-US" b="1" dirty="0" smtClean="0"/>
              <a:t>1</a:t>
            </a:r>
            <a:r>
              <a:rPr lang="en-US" dirty="0" smtClean="0"/>
              <a:t>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Calisto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50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onto the rectangle, left of the dotted vertical line.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228600" lvl="1" indent="-228600">
              <a:spcAft>
                <a:spcPts val="200"/>
              </a:spcAft>
              <a:buFont typeface="+mj-lt"/>
              <a:buNone/>
              <a:defRPr/>
            </a:pPr>
            <a:r>
              <a:rPr lang="en-US" dirty="0" smtClean="0"/>
              <a:t>To reproduce the other column headings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then under </a:t>
            </a:r>
            <a:r>
              <a:rPr lang="en-US" b="1" dirty="0" smtClean="0"/>
              <a:t>Group Objects </a:t>
            </a:r>
            <a:r>
              <a:rPr lang="en-US" dirty="0" smtClean="0"/>
              <a:t>click </a:t>
            </a:r>
            <a:r>
              <a:rPr lang="en-US" b="1" dirty="0" smtClean="0"/>
              <a:t>Group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 </a:t>
            </a:r>
            <a:r>
              <a:rPr lang="en-US" dirty="0" smtClean="0"/>
              <a:t>group, click the arrow under </a:t>
            </a:r>
            <a:r>
              <a:rPr lang="en-US" b="1" dirty="0" smtClean="0"/>
              <a:t>Paste, </a:t>
            </a:r>
            <a:r>
              <a:rPr lang="en-US" dirty="0" smtClean="0"/>
              <a:t>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groups of shapes.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each group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 and drag it on the slide to form a row under the picture.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pane, press and hold CTRL and select all three groups.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dirty="0" smtClean="0"/>
              <a:t>To change the numbers in the duplicate text boxes (second and third from the left), click in each text box and edit the text.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(the “subtext” portion)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</a:t>
            </a:r>
            <a:r>
              <a:rPr lang="en-US" dirty="0" smtClean="0"/>
              <a:t> (first option from the left).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to draw the rectangle so that the top edge is just below the first column heading and the bottom edge is at the bottom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in the </a:t>
            </a:r>
            <a:r>
              <a:rPr lang="en-US" b="1" dirty="0" smtClean="0"/>
              <a:t>Shape Width </a:t>
            </a:r>
            <a:r>
              <a:rPr lang="en-US" dirty="0" smtClean="0"/>
              <a:t>box, enter </a:t>
            </a:r>
            <a:r>
              <a:rPr lang="en-US" b="1" dirty="0" smtClean="0"/>
              <a:t>2.92”</a:t>
            </a:r>
            <a:r>
              <a:rPr lang="en-US" dirty="0" smtClean="0"/>
              <a:t> so that the subtext column is the same width as the column heading above it.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25%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column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22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50% </a:t>
            </a:r>
            <a:r>
              <a:rPr lang="en-US" dirty="0" smtClean="0"/>
              <a:t>(sixth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Text layout</a:t>
            </a:r>
            <a:r>
              <a:rPr lang="en-US" dirty="0" smtClean="0"/>
              <a:t>, in the </a:t>
            </a:r>
            <a:r>
              <a:rPr lang="en-US" b="1" dirty="0" smtClean="0"/>
              <a:t>Vertical Alignment </a:t>
            </a:r>
            <a:r>
              <a:rPr lang="en-US" dirty="0" smtClean="0"/>
              <a:t>list, select </a:t>
            </a:r>
            <a:r>
              <a:rPr lang="en-US" b="1" dirty="0" smtClean="0"/>
              <a:t>Top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dirty="0" smtClean="0"/>
              <a:t>To reproduce the other columns (the “subtext” portion)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Select the first “subtext”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“subtext” rectangles.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Drag each duplicate on the slide to form a row under the “text heading” rectangles.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and select all three “subtext” rectangles.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right pane,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198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</p:spTree>
    <p:extLst>
      <p:ext uri="{BB962C8B-B14F-4D97-AF65-F5344CB8AC3E}">
        <p14:creationId xmlns:p14="http://schemas.microsoft.com/office/powerpoint/2010/main" val="2385527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5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0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1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8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8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2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0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8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5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+mn-cs"/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9E773-647E-4019-9720-0F4EEE40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B7-1EB7-41E9-A4DB-AD16B85A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8983-2699-42DF-B387-ED3D85EC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C3DC-6540-48F8-B4F3-A8E99E9D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6A2-54F9-4122-A31D-A7122C0D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6CD6-AEB5-4054-9631-FF39516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9159-89BC-4BB8-AA68-1C1857AA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C504-E02E-49EB-A084-86994DBE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3528-4A66-4194-9C81-649F4B86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C359-2CED-4BD1-887D-76CC2377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8A7-940E-463F-8D10-619E45ED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D755-A70D-40A8-9E77-9FC25D9E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6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7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7FF9DB-0616-40BB-A312-55E6B417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76200"/>
            <a:ext cx="7010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b="1" spc="200" dirty="0" smtClean="0">
                <a:ln w="19050" cmpd="sng">
                  <a:noFill/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MASTERS IN PROJECT MANAGEMENT</a:t>
            </a:r>
            <a:endParaRPr lang="en-US" sz="4000" b="1" spc="200" dirty="0">
              <a:ln w="19050" cmpd="sng">
                <a:noFill/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r-PK"/>
          </a:p>
        </p:txBody>
      </p:sp>
      <p:sp>
        <p:nvSpPr>
          <p:cNvPr id="18" name="TextBox 17"/>
          <p:cNvSpPr txBox="1"/>
          <p:nvPr/>
        </p:nvSpPr>
        <p:spPr>
          <a:xfrm>
            <a:off x="193763" y="2895600"/>
            <a:ext cx="8863324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5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MS(PM)-2(A,B&amp;C)</a:t>
            </a:r>
            <a:endParaRPr lang="en-US" sz="6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1509289"/>
            <a:ext cx="3962400" cy="8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Properly handled, the risk assessment process should promote the </a:t>
            </a:r>
            <a:r>
              <a:rPr lang="en-US" sz="2000" b="1" kern="0" dirty="0" smtClean="0">
                <a:solidFill>
                  <a:srgbClr val="FF0000"/>
                </a:solidFill>
              </a:rPr>
              <a:t>language of probability 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and the use of its </a:t>
            </a:r>
            <a:r>
              <a:rPr lang="en-US" sz="2000" b="1" kern="0" dirty="0" smtClean="0">
                <a:solidFill>
                  <a:srgbClr val="FF0000"/>
                </a:solidFill>
              </a:rPr>
              <a:t>associated mathematics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2000" b="1" kern="0" dirty="0" smtClean="0">
                <a:solidFill>
                  <a:srgbClr val="FF6600"/>
                </a:solidFill>
              </a:rPr>
              <a:t>risk analysis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is best handled by </a:t>
            </a:r>
            <a:r>
              <a:rPr lang="en-US" sz="2000" b="1" kern="0" dirty="0" smtClean="0">
                <a:solidFill>
                  <a:srgbClr val="FF6600"/>
                </a:solidFill>
                <a:latin typeface="+mn-lt"/>
                <a:cs typeface="+mn-cs"/>
              </a:rPr>
              <a:t>examining the individual elements 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 in some detail and </a:t>
            </a:r>
            <a:r>
              <a:rPr lang="en-US" sz="2000" b="1" kern="0" dirty="0" smtClean="0">
                <a:solidFill>
                  <a:srgbClr val="FF6600"/>
                </a:solidFill>
                <a:latin typeface="+mn-lt"/>
                <a:cs typeface="+mn-cs"/>
              </a:rPr>
              <a:t>determining their relationships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because most people are more able to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cs typeface="+mn-cs"/>
              </a:rPr>
              <a:t>comprehend the parts than the whole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a formal quantitative risk assessment, i.e., a risk impact analysis, a mathematical means is developed to integrate the complex relationships between the </a:t>
            </a:r>
            <a:r>
              <a:rPr lang="en-US" sz="2000" b="1" kern="0" dirty="0" smtClean="0">
                <a:solidFill>
                  <a:srgbClr val="FF6600"/>
                </a:solidFill>
                <a:latin typeface="+mn-lt"/>
                <a:cs typeface="+mn-cs"/>
              </a:rPr>
              <a:t>detailed elements of available information 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the </a:t>
            </a:r>
            <a:r>
              <a:rPr lang="en-US" sz="2000" b="1" kern="0" dirty="0" smtClean="0">
                <a:solidFill>
                  <a:srgbClr val="FF6600"/>
                </a:solidFill>
                <a:latin typeface="+mn-lt"/>
                <a:cs typeface="+mn-cs"/>
              </a:rPr>
              <a:t>information possessed by numerous experts 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while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cs typeface="+mn-cs"/>
              </a:rPr>
              <a:t>preserving the experts’ uncertainty of opinion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kern="0" dirty="0">
                <a:solidFill>
                  <a:srgbClr val="FF0000"/>
                </a:solidFill>
              </a:rPr>
              <a:t>Remember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</a:rPr>
              <a:t>, objective of project management is always to achieve project success through “</a:t>
            </a:r>
            <a:r>
              <a:rPr lang="en-US" sz="2000" b="1" kern="0" dirty="0">
                <a:solidFill>
                  <a:srgbClr val="FF6600"/>
                </a:solidFill>
              </a:rPr>
              <a:t>participant satisfaction</a:t>
            </a: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  <a:endParaRPr lang="en-US" sz="20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ASSESSMENT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77000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Since the long-term viability of the resulting product is often a key element of success, it may also be necessary to conduct a comprehensive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product life cycle risk analysis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during the conceptual phase of the project.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the project is large  and/or complex, 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product has an extended life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 in building and engineering works, or is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part of an extended program of projects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this case, 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risk assessment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which essentially covers the functions of technical scope, quality, time and cost, may form part of this more comprehensive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product risk analysis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ASSESSMENT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SELECTION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Having identified possibly a large number of risks, which should receive attention.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 risk be ignored, but lesser risks be handled by contingency allowance.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events are first categorized and then assessed for severity and probability, and later ranked by priority.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Assessment governed by risk management policies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Categorization be closely aligned with WBS.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Possibility of a significant impact as a result of some combination of apparently minor events must not be overlooked.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ASSESSMENT METHODOLOGY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1295400"/>
            <a:ext cx="7625255" cy="55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85227"/>
            <a:ext cx="7086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Comparing Severity of Project Risks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1722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5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SIMPLE ASSESSMENT DEVELOPMENT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STEP I – Select the risk events, or series of related events, to be examined. Prioritize them.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STEP II – Assess the probability associated with the risk event(s).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STEP III – Assess the consequences and severity of the risk event(s).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STEP IV – Plan to mitigate the likelihood of the risk events, develop suitable responses, and contingency plans.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STEP V – Accumulate the results of the assessment in a set of “Conclusions and Recommendations.”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ASSESSMENT METHODOLOGY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4705"/>
            <a:ext cx="7696200" cy="54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85227"/>
            <a:ext cx="7086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Impact Analysis Matrix Sequence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0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371600"/>
            <a:ext cx="8534400" cy="5105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ADVANTAGES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Vehicle for incorporating uncertainties into the project management processes.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Clear understanding of overall project goals and objectives.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What the risks really are and which should get more attention.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Models and techniques available.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Order-of-magnitude data available.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More rational basis for contingency planning.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More consistent and workable project plan.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early warning for risk.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ASSESSMENT METHODOLOGY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Assess and evaluates characteristics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individually </a:t>
            </a:r>
            <a:r>
              <a:rPr lang="en-US" sz="2800" b="1" kern="0" dirty="0" smtClean="0">
                <a:solidFill>
                  <a:srgbClr val="FF6600"/>
                </a:solidFill>
                <a:latin typeface="+mn-lt"/>
                <a:cs typeface="+mn-cs"/>
              </a:rPr>
              <a:t>identified project risks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prioritizes risks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based on agreed-upon characteristics.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Evaluates the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probability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that each risk will occur and the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effect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each individual risk on the </a:t>
            </a:r>
            <a:r>
              <a:rPr lang="en-US" sz="28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objectives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Does not directly address the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overall risk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project objectives that results from the combined effect of all risks and their potential interactions with each other.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Purpose and Objectives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Subjectively evaluate the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probability and impact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each risk.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Create a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shorter list of risks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determining the top or critical risks that you will quantify further and/or plan risk responses.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Make a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Go/No-Go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decision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Objectives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3494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Rita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Mulcahy’s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Risk Management – Tricks of the Trade for Project Managers, and PMI-RMP® Exam Prep Guide, 2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Determine Additional Information needed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Ask the experts/customers any questions not answered already.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Review supplied data in light of Identified Risks.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Determine Frequency and Timing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When a risk might occur in project life cycle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How often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which occurs later should be rated higher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impacting important part of project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that occurs more than once - response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Purpose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3494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Rita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Mulcahy’s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Risk Management – Tricks of the Trade for Project Managers, and PMI-RMP® Exam Prep Guide, 2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419600" y="1600200"/>
            <a:ext cx="3442290" cy="4572095"/>
            <a:chOff x="3017520" y="1315858"/>
            <a:chExt cx="3442290" cy="4572095"/>
          </a:xfrm>
          <a:effectLst>
            <a:outerShdw blurRad="342900" dist="254000" dir="7200000" sx="104000" sy="104000" algn="tr" rotWithShape="0">
              <a:prstClr val="black">
                <a:alpha val="30000"/>
              </a:prstClr>
            </a:outerShdw>
          </a:effectLst>
          <a:scene3d>
            <a:camera prst="perspectiveFront" fov="3600000">
              <a:rot lat="20309483" lon="139544" rev="20823190"/>
            </a:camera>
            <a:lightRig rig="soft" dir="t">
              <a:rot lat="0" lon="0" rev="0"/>
            </a:lightRig>
          </a:scene3d>
        </p:grpSpPr>
        <p:pic>
          <p:nvPicPr>
            <p:cNvPr id="7" name="Picture 6" descr="16523613_bird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0" y="1316032"/>
              <a:ext cx="3428941" cy="4571921"/>
            </a:xfrm>
            <a:prstGeom prst="snip1Rect">
              <a:avLst>
                <a:gd name="adj" fmla="val 14381"/>
              </a:avLst>
            </a:prstGeom>
            <a:sp3d extrusionH="107950">
              <a:extrusionClr>
                <a:schemeClr val="bg1"/>
              </a:extrusionClr>
            </a:sp3d>
          </p:spPr>
        </p:pic>
        <p:sp>
          <p:nvSpPr>
            <p:cNvPr id="8" name="Right Triangle 7"/>
            <p:cNvSpPr/>
            <p:nvPr/>
          </p:nvSpPr>
          <p:spPr>
            <a:xfrm>
              <a:off x="5953397" y="1315858"/>
              <a:ext cx="506413" cy="506413"/>
            </a:xfrm>
            <a:prstGeom prst="rtTriangle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0647363" y="5983288"/>
            <a:ext cx="11545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PE, PMP, </a:t>
            </a:r>
            <a:r>
              <a:rPr lang="en-US" sz="3600" b="1" spc="120" dirty="0" err="1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PgMP</a:t>
            </a: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, PME, MCT, PRINCE2 Practitioner.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668000" y="5983288"/>
            <a:ext cx="1150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PE, PMP, </a:t>
            </a:r>
            <a:r>
              <a:rPr lang="en-US" sz="3600" b="1" spc="120" dirty="0" err="1">
                <a:solidFill>
                  <a:schemeClr val="bg1"/>
                </a:solidFill>
                <a:latin typeface="Gill Sans MT" pitchFamily="34" charset="0"/>
                <a:cs typeface="+mn-cs"/>
              </a:rPr>
              <a:t>PgMP</a:t>
            </a: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, PME, MCT, PRINCE2 Practitioner.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4114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5400" b="1" spc="200" dirty="0" smtClean="0">
                <a:ln w="19050" cmpd="sng">
                  <a:noFill/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Instructor</a:t>
            </a:r>
            <a:endParaRPr lang="en-US" sz="5400" b="1" spc="200" dirty="0">
              <a:ln w="19050" cmpd="sng">
                <a:noFill/>
                <a:prstDash val="solid"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-2238" y="12618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1944045" y="42004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 rot="890656">
            <a:off x="2391943" y="3345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 rot="890656">
            <a:off x="493039" y="493041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 rot="890656">
            <a:off x="1383005" y="31043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371600"/>
            <a:ext cx="534633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7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Suhail Iqbal</a:t>
            </a:r>
          </a:p>
        </p:txBody>
      </p:sp>
      <p:sp>
        <p:nvSpPr>
          <p:cNvPr id="19" name="4-Point Star 18"/>
          <p:cNvSpPr/>
          <p:nvPr/>
        </p:nvSpPr>
        <p:spPr>
          <a:xfrm rot="890656">
            <a:off x="3024150" y="150015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19"/>
          <p:cNvSpPr/>
          <p:nvPr/>
        </p:nvSpPr>
        <p:spPr>
          <a:xfrm rot="890656">
            <a:off x="7201844" y="1715445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4-Point Star 20"/>
          <p:cNvSpPr/>
          <p:nvPr/>
        </p:nvSpPr>
        <p:spPr>
          <a:xfrm rot="890656">
            <a:off x="8106943" y="16299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1"/>
          <p:cNvSpPr/>
          <p:nvPr/>
        </p:nvSpPr>
        <p:spPr>
          <a:xfrm rot="890656">
            <a:off x="4150639" y="2093239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 rot="890656">
            <a:off x="5674640" y="163604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27" y="996289"/>
            <a:ext cx="2111941" cy="4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7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1828800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Assumptions made when determining risks.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Too many guesses makes the data unreliable.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Look at the stability of each assumption.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Assumptions Testing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3494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Rita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Mulcahy’s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Risk Management – Tricks of the Trade for Project Managers, and PMI-RMP® Exam Prep Guide, 2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52227"/>
              </p:ext>
            </p:extLst>
          </p:nvPr>
        </p:nvGraphicFramePr>
        <p:xfrm>
          <a:off x="609600" y="3276601"/>
          <a:ext cx="8001000" cy="256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762614">
                <a:tc>
                  <a:txBody>
                    <a:bodyPr/>
                    <a:lstStyle/>
                    <a:p>
                      <a:r>
                        <a:rPr lang="en-US" dirty="0" smtClean="0"/>
                        <a:t>Assumption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Stability (1 to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Consequence if False (1 to 10)</a:t>
                      </a:r>
                      <a:endParaRPr lang="en-US" dirty="0"/>
                    </a:p>
                  </a:txBody>
                  <a:tcPr/>
                </a:tc>
              </a:tr>
              <a:tr h="7159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Project work will not interface</a:t>
                      </a:r>
                      <a:r>
                        <a:rPr lang="en-US" baseline="0" dirty="0" smtClean="0">
                          <a:solidFill>
                            <a:srgbClr val="011213"/>
                          </a:solidFill>
                        </a:rPr>
                        <a:t> with </a:t>
                      </a:r>
                      <a:r>
                        <a:rPr lang="en-US" baseline="0" dirty="0" err="1" smtClean="0">
                          <a:solidFill>
                            <a:srgbClr val="011213"/>
                          </a:solidFill>
                        </a:rPr>
                        <a:t>Naseem’s</a:t>
                      </a:r>
                      <a:r>
                        <a:rPr lang="en-US" baseline="0" dirty="0" smtClean="0">
                          <a:solidFill>
                            <a:srgbClr val="011213"/>
                          </a:solidFill>
                        </a:rPr>
                        <a:t> daily work.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  <a:tr h="441832">
                <a:tc>
                  <a:txBody>
                    <a:bodyPr/>
                    <a:lstStyle/>
                    <a:p>
                      <a:endParaRPr lang="en-US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  <a:tr h="441832">
                <a:tc>
                  <a:txBody>
                    <a:bodyPr/>
                    <a:lstStyle/>
                    <a:p>
                      <a:endParaRPr lang="en-US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799"/>
            <a:ext cx="8991600" cy="2133601"/>
          </a:xfrm>
          <a:prstGeom prst="rect">
            <a:avLst/>
          </a:prstGeo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Extent of the understanding of the risk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Amount of data available about the risk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Reliability and integrity of the data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Data Quality Assessment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3494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Rita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Mulcahy’s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Risk Management – Tricks of the Trade for Project Managers, and PMI-RMP® Exam Prep Guide, 2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5868"/>
              </p:ext>
            </p:extLst>
          </p:nvPr>
        </p:nvGraphicFramePr>
        <p:xfrm>
          <a:off x="304800" y="3276601"/>
          <a:ext cx="8458200" cy="281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828800"/>
                <a:gridCol w="1676400"/>
                <a:gridCol w="1752600"/>
              </a:tblGrid>
              <a:tr h="762614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Extent of understanding of the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 of Data about the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 of data</a:t>
                      </a:r>
                      <a:endParaRPr lang="en-US" dirty="0"/>
                    </a:p>
                  </a:txBody>
                  <a:tcPr/>
                </a:tc>
              </a:tr>
              <a:tr h="7159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The XYZ system will arrive late, causing a 2-week delay.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  <a:tr h="44183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Software will not be comparable with operating system resulting in need</a:t>
                      </a:r>
                      <a:r>
                        <a:rPr lang="en-US" baseline="0" dirty="0" smtClean="0">
                          <a:solidFill>
                            <a:srgbClr val="011213"/>
                          </a:solidFill>
                        </a:rPr>
                        <a:t> for new software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213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7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Register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Scope Statement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type and an understanding of the work needed to complete the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Data about the 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isks to measure their precision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Assumptions to 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Scales of probability and impact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Historical Records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Inputs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3494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Rita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Mulcahy’s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Risk Management – Tricks of the Trade for Project Managers, and PMI-RMP® Exam Prep Guide, 2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8" y="1628800"/>
            <a:ext cx="9111912" cy="45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-381000" y="1395710"/>
            <a:ext cx="9677400" cy="538609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4400" b="1" dirty="0" smtClean="0">
                <a:solidFill>
                  <a:schemeClr val="tx2">
                    <a:lumMod val="75000"/>
                  </a:schemeClr>
                </a:solidFill>
              </a:rPr>
              <a:t>11.3</a:t>
            </a:r>
            <a:endParaRPr lang="en-US" sz="3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 3"/>
          <p:cNvSpPr/>
          <p:nvPr/>
        </p:nvSpPr>
        <p:spPr>
          <a:xfrm>
            <a:off x="0" y="2438400"/>
            <a:ext cx="9144000" cy="3848100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80000">
                <a:schemeClr val="accent3">
                  <a:tint val="4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tint val="4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81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Register</a:t>
            </a: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Management Plan</a:t>
            </a: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Project Scope Statement</a:t>
            </a: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Organizational Process Assets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Inputs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24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036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Tools and Techniques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325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79019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Outputs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9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76400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Process 11.3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228600"/>
            <a:ext cx="84440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Perform Qualitative Risk Analysis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096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14300" indent="-1143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Register Updates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4267200" y="6283325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11.8.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4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0" y="-76200"/>
            <a:ext cx="990600" cy="1107996"/>
            <a:chOff x="0" y="-76200"/>
            <a:chExt cx="990600" cy="1107996"/>
          </a:xfrm>
        </p:grpSpPr>
        <p:sp>
          <p:nvSpPr>
            <p:cNvPr id="38" name="Oval 19"/>
            <p:cNvSpPr>
              <a:spLocks noChangeArrowheads="1"/>
            </p:cNvSpPr>
            <p:nvPr/>
          </p:nvSpPr>
          <p:spPr bwMode="gray">
            <a:xfrm>
              <a:off x="0" y="0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gray">
            <a:xfrm>
              <a:off x="0" y="0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66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gray">
            <a:xfrm>
              <a:off x="64230" y="64230"/>
              <a:ext cx="861478" cy="86147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" name="Oval 22"/>
            <p:cNvSpPr>
              <a:spLocks noChangeArrowheads="1"/>
            </p:cNvSpPr>
            <p:nvPr/>
          </p:nvSpPr>
          <p:spPr bwMode="gray">
            <a:xfrm>
              <a:off x="64230" y="64230"/>
              <a:ext cx="861478" cy="861478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gray">
            <a:xfrm>
              <a:off x="107933" y="107933"/>
              <a:ext cx="774072" cy="77407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2" name="TextBox 12"/>
            <p:cNvSpPr txBox="1">
              <a:spLocks noChangeArrowheads="1"/>
            </p:cNvSpPr>
            <p:nvPr/>
          </p:nvSpPr>
          <p:spPr bwMode="auto">
            <a:xfrm>
              <a:off x="164276" y="-76200"/>
              <a:ext cx="554182" cy="1107996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600" b="1" dirty="0">
                  <a:solidFill>
                    <a:srgbClr val="FFCC00"/>
                  </a:solidFill>
                </a:rPr>
                <a:t>8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gray">
            <a:xfrm>
              <a:off x="152400" y="304800"/>
              <a:ext cx="685800" cy="369332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Risk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1066800" y="-76200"/>
            <a:ext cx="1008145" cy="1107996"/>
            <a:chOff x="1066800" y="-76200"/>
            <a:chExt cx="1008145" cy="1107996"/>
          </a:xfrm>
        </p:grpSpPr>
        <p:sp>
          <p:nvSpPr>
            <p:cNvPr id="51" name="Oval 7"/>
            <p:cNvSpPr>
              <a:spLocks noChangeArrowheads="1"/>
            </p:cNvSpPr>
            <p:nvPr/>
          </p:nvSpPr>
          <p:spPr bwMode="gray">
            <a:xfrm>
              <a:off x="1066800" y="1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2" name="TextBox 12"/>
            <p:cNvSpPr txBox="1">
              <a:spLocks noChangeArrowheads="1"/>
            </p:cNvSpPr>
            <p:nvPr/>
          </p:nvSpPr>
          <p:spPr bwMode="auto">
            <a:xfrm>
              <a:off x="1262742" y="-76200"/>
              <a:ext cx="609600" cy="1107996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2</a:t>
              </a:r>
              <a:endParaRPr lang="en-US" sz="66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gray">
            <a:xfrm>
              <a:off x="1095190" y="304799"/>
              <a:ext cx="979755" cy="33855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dirty="0" smtClean="0">
                  <a:solidFill>
                    <a:schemeClr val="bg1"/>
                  </a:solidFill>
                </a:rPr>
                <a:t>Planning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00400" y="2438400"/>
            <a:ext cx="2701925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14300" indent="-1143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Probability and Impact Assessment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Probability and Impact Matrix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Data Quality Assessment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Categorization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Urgency Assessment</a:t>
            </a:r>
          </a:p>
          <a:p>
            <a:pPr marL="114300" indent="-1143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Expert Judgment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972979"/>
            <a:ext cx="76200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 of prioritizing risks for further analysis or action by assessing and combining their probability of occurrence and impact.</a:t>
            </a:r>
            <a:endParaRPr lang="en-US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52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build="p" animBg="1"/>
      <p:bldP spid="8" grpId="0"/>
      <p:bldP spid="12" grpId="0"/>
      <p:bldP spid="16" grpId="0"/>
      <p:bldP spid="14" grpId="0" build="p" animBg="1"/>
      <p:bldP spid="1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22150"/>
            <a:ext cx="8604448" cy="5918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780" y="116632"/>
            <a:ext cx="84440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Perform Qualitative Risk Analysis</a:t>
            </a:r>
            <a:endParaRPr lang="en-US" sz="3200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4243842" y="5733256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11.9.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5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9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8"/>
          <p:cNvSpPr>
            <a:spLocks noChangeArrowheads="1"/>
          </p:cNvSpPr>
          <p:nvPr/>
        </p:nvSpPr>
        <p:spPr bwMode="gray">
          <a:xfrm>
            <a:off x="4267200" y="6283325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11.9.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4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118"/>
            <a:ext cx="9144000" cy="3692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80" y="116632"/>
            <a:ext cx="844408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RISK PROBABILITY </a:t>
            </a:r>
          </a:p>
          <a:p>
            <a:r>
              <a:rPr lang="en-US" sz="3200" dirty="0" smtClean="0"/>
              <a:t>AND </a:t>
            </a:r>
          </a:p>
          <a:p>
            <a:r>
              <a:rPr lang="en-US" sz="3200" dirty="0" smtClean="0"/>
              <a:t>IMPACT ASSESSMENT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780" y="116632"/>
            <a:ext cx="844408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PROBABILITY </a:t>
            </a:r>
          </a:p>
          <a:p>
            <a:r>
              <a:rPr lang="en-US" sz="3200" dirty="0" smtClean="0"/>
              <a:t>AND </a:t>
            </a:r>
          </a:p>
          <a:p>
            <a:r>
              <a:rPr lang="en-US" sz="3200" dirty="0" smtClean="0"/>
              <a:t>IMPACT MATRIX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744"/>
            <a:ext cx="9144000" cy="42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471"/>
            <a:ext cx="9144000" cy="6053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780" y="116632"/>
            <a:ext cx="84440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PROBABILITY AND IMPACT MATRIX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6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SYLLABUS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79952"/>
              </p:ext>
            </p:extLst>
          </p:nvPr>
        </p:nvGraphicFramePr>
        <p:xfrm>
          <a:off x="228600" y="1600200"/>
          <a:ext cx="8686799" cy="4907280"/>
        </p:xfrm>
        <a:graphic>
          <a:graphicData uri="http://schemas.openxmlformats.org/drawingml/2006/table">
            <a:tbl>
              <a:tblPr/>
              <a:tblGrid>
                <a:gridCol w="3402055"/>
                <a:gridCol w="2845137"/>
                <a:gridCol w="2439607"/>
              </a:tblGrid>
              <a:tr h="285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 Objectives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279">
                <a:tc>
                  <a:txBody>
                    <a:bodyPr/>
                    <a:lstStyle/>
                    <a:p>
                      <a:pPr marL="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Perform Qualitative Risk    </a:t>
                      </a:r>
                      <a:r>
                        <a:rPr lang="en-US" sz="2000" kern="1200" baseline="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Analysis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Risk Assessment Goals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Assessment Methodology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Advantages of Assessment Methodology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Purpose and Objective of the Perform Qualitative Risk Analysis Process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Critical Success Factors for the Perform Qualitative Risk Analysis Process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Tools &amp; Techniques for the Perform Qualitative Risk Analysis Process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 Documenting the Results of the Perform Qualitative Risk Analysis 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Understand the process of analyzing the identified risks, firstly by having a clear picture of Risk Assessment goals and methodology and then performing qualitative analysis of the risks using various Qualitative Risk Analysis Tools &amp; Techniques.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2971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80" y="116632"/>
            <a:ext cx="84440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RISK DATA QUALITY ASSESSMENT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7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780" y="116632"/>
            <a:ext cx="84440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RISK CATEGORIZATION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19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780" y="116632"/>
            <a:ext cx="84440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RISK URGENCY ASSESSMENT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" y="1556791"/>
            <a:ext cx="9130148" cy="17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81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/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813" y="381000"/>
            <a:ext cx="734218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6.2.1  Use Agreed Upon Approach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81200"/>
            <a:ext cx="8991600" cy="39624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be applied across all of the identified risks in any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All risks may be assessed by probability and impact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 factors to consider importance of risks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Urgency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(proximity) – near term response URGENT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Manageability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Go forward – establish contingency reserve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Stop or re-scope – Unmanageable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Inform customer and ask for decision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C00000"/>
                </a:solidFill>
                <a:latin typeface="+mn-lt"/>
                <a:cs typeface="+mn-cs"/>
              </a:rPr>
              <a:t>Impact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external to the project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813" y="381000"/>
            <a:ext cx="734218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6.2.2  Use Agreed Upon Definitions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81200"/>
            <a:ext cx="8991600" cy="39624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based on agreed-upon definitions of risk terms.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used consistently when assessing each risk.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Assists information provider in giving realistic assessments for each risk.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Facilitates the communication of the results to management and other stakeholders.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813" y="381000"/>
            <a:ext cx="734218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6.2.3  Collect High-Quality Information about Risks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504658"/>
            <a:ext cx="8991600" cy="401478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Collection of High-quality information about risks is required.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Information not available in historic database be gathered by interviews, workshops, and other means using expert judgment.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Data gathered from individuals may be subject to reporting or intentional bias.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Bias should be identified and remedied where possible. Or a different unbiased source of information be found and used.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813" y="381000"/>
            <a:ext cx="734218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6.2.4  Perform Iterative Qualitative Risk Analysis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504658"/>
            <a:ext cx="8991600" cy="401478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Process be used periodically throughout the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Impossible to know all risks in advance.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Identify Risks and Perform Qualitative Risk Analysis iteratively.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Frequency of effort will be planned in Plan Project management process.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also depend on events within the project itself.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81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</a:t>
            </a:r>
            <a:r>
              <a:rPr lang="en-US" sz="44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QUALITATIVE RISK ANALYSIS</a:t>
            </a:r>
          </a:p>
          <a:p>
            <a:pPr algn="ctr">
              <a:defRPr/>
            </a:pP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and Techniques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813" y="381000"/>
            <a:ext cx="7342187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752600"/>
            <a:ext cx="8991600" cy="4572000"/>
          </a:xfrm>
          <a:prstGeom prst="rect">
            <a:avLst/>
          </a:prstGeom>
        </p:spPr>
        <p:txBody>
          <a:bodyPr/>
          <a:lstStyle/>
          <a:p>
            <a:pPr marL="914400" indent="-9144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6.3.1	Select Risk Characteristics</a:t>
            </a:r>
          </a:p>
          <a:p>
            <a:pPr marL="914400" indent="-9144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6.3.2	Collect and Analyze Data</a:t>
            </a:r>
          </a:p>
          <a:p>
            <a:pPr marL="914400" indent="-9144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6.3.3	Prioritize Risks by Probability and Impact on Specific Objectives</a:t>
            </a:r>
          </a:p>
          <a:p>
            <a:pPr marL="914400" indent="-9144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6.3.4	Prioritize Risks by Probability and Impact on Overall Project</a:t>
            </a:r>
          </a:p>
          <a:p>
            <a:pPr marL="914400" indent="-9144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6.3.5	Categorize Risk Causes</a:t>
            </a:r>
          </a:p>
          <a:p>
            <a:pPr marL="914400" indent="-914400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6.3.6	Document the Results of the Perform Qualitative Risk Analysis Process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7818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UNIT 8</a:t>
            </a:r>
          </a:p>
          <a:p>
            <a:pPr lvl="0"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PERFORM QUALITATIVE RISK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aNALYSIS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>
              <a:defRPr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</a:t>
            </a:r>
            <a:r>
              <a:rPr lang="en-US" sz="44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</a:t>
            </a: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 (</a:t>
            </a:r>
            <a:r>
              <a:rPr lang="en-US" sz="440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A,B&amp;C)</a:t>
            </a:r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3671"/>
            <a:ext cx="70866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6.3.1 Select Risk Characteristics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47446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Separate risks important for response.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Criteria of interest agreed upon.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List of risks in priority order or priority groups (high, moderate and low).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Tools allow organization/project stakeholders to specify those levels and combination of risk characteristics to specify particular risk of interest to management.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3671"/>
            <a:ext cx="70866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6.3.2 Collect and Analyze Data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47446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Based on information collected.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use of Data Collection and Evaluation Tools, require management support and attention.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Protect against bias in data gathering, when relying on expert judgment.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3671"/>
            <a:ext cx="70866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6.3.3 Prioritize Risks - Specific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47446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 tools permit distinguishing a risk’s priority in terms of the affected objective.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Provides a list of risks that are important for any specific objective of interest to management.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Common for risks to have uneven impacts on various project objectives.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3671"/>
            <a:ext cx="70866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6.3.4 Prioritize Risks - Specific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47446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Measure of a specific risk’s importance to the entire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Ease of communication with management and stakeholders.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a single risk prioritization index needed, explicitly define how to create.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Index represents organization’s preference among objectives.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Technique for creating the overall risk priority measure should be documented in Plan Risk Management process.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3671"/>
            <a:ext cx="70866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6.3.5 Categorize Risk Causes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47446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lead to improved analysis of probability and magnitude of risk and to effective responses.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Identifying common root causes of a group of risks.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Understanding the chain of risks.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that can occur simultaneously use same resources.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Combine results with Risk Breakdown Structure.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Combine with WBS to determine risky areas of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Assessing high-priority risks on one objective.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contribute to realism and usefulness.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3671"/>
            <a:ext cx="70866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and 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Techniques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6.3.6 Document the Results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47446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Adds structure to the list of undifferentiated risks.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Priority assignment and recording in risk register.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High priority risks segregated for further analysis.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Low priority may be placed on watch list and reviewed often for changes in their status.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92850" y="2400300"/>
          <a:ext cx="200183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3" imgW="1039680" imgH="1139040" progId="">
                  <p:embed/>
                </p:oleObj>
              </mc:Choice>
              <mc:Fallback>
                <p:oleObj name="Clip" r:id="rId3" imgW="1039680" imgH="113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400300"/>
                        <a:ext cx="200183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27" name="Text Box 3"/>
          <p:cNvSpPr txBox="1">
            <a:spLocks noChangeArrowheads="1"/>
          </p:cNvSpPr>
          <p:nvPr/>
        </p:nvSpPr>
        <p:spPr bwMode="auto">
          <a:xfrm>
            <a:off x="0" y="2721690"/>
            <a:ext cx="6737350" cy="830997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800" i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Review Questions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</a:t>
            </a:r>
            <a:r>
              <a:rPr lang="en-US" sz="2000" b="1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811" y="2286000"/>
            <a:ext cx="428867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smtClean="0"/>
          </a:p>
        </p:txBody>
      </p:sp>
      <p:pic>
        <p:nvPicPr>
          <p:cNvPr id="22531" name="Picture 3" descr="syscompti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76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534400" cy="4038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</a:t>
            </a: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process of analyzing the identified risks, firstly by having a clear picture of Risk Assessment goals and methodology and then performing qualitative analysis of the risks using various Qualitative Risk Analysis Tools &amp; Techniques.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</a:t>
            </a:r>
            <a:r>
              <a:rPr lang="en-US" sz="2000" b="1" dirty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Risk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Assessment Goals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Assessment Methodology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Advantages of Assessment Methodology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Purpose and Objective of the Perform Qualitative Risk Analysis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Critical Success Factors for the Perform Qualitative Risk Analysis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Tools &amp; Techniques for the Perform Qualitative Risk Analysis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 Documenting the Results of the Perform Qualitative Risk Analysis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Increase the understanding of the project in general.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Identify the alternatives available in delivery and methods.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Ensure that uncertainties and risks are adequately considered in a structured and systematic way, which allows them to be incorporated into the planning and perfect development process.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Through direct examination of these uncertainties and risks, establish the implications of these on all other aspects of the project.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ASSESSMENT GOALS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" y="2124313"/>
            <a:ext cx="9067800" cy="457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Greater information is made available during the course of project planning and decision making; e.g., estimates of uncertainty of project performance and viability should evolve.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project objectives themselves may be called into question, and hence improved upon.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Improved communication between members of the project team, and other project stakeholders, where appropriate.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Confidence that the true implications of uncertainties and risk have been examined and incorporated into the project plans.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MAJOR BENEFITS OF 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ASSESSMENT GOALS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77000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124313"/>
            <a:ext cx="8534400" cy="457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Documented support for the project contingency allowance; and a basis for its application management.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Reduced probability that the realization of the project will be sub-optimal, either by identifying weaknesses or by forcing improvements during the project planning phases.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Consequently, a reduced likelihood of disruptive changes during implementation.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Hence, substantially increased chances of project success.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85227"/>
            <a:ext cx="70866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PERFORM QUALITATIVE RISK ANALYSIS</a:t>
            </a:r>
            <a:endParaRPr lang="en-US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MAJOR BENEFITS OF 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ASSESSMENT GOALS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53" y="6488668"/>
            <a:ext cx="732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Sample presentation slides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2009-07-03T20:36:29Z</outs:dateTime>
      <outs:isPinned>true</outs:isPinned>
    </outs:relatedDate>
    <outs:relatedDate>
      <outs:type>2</outs:type>
      <outs:displayName>Created</outs:displayName>
      <outs:dateTime>2009-04-06T21:56:44Z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Suhail Iqbal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beacon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FAD83FD-951E-4764-AA6C-5AD6BED7749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11088</TotalTime>
  <Words>7794</Words>
  <Application>Microsoft Office PowerPoint</Application>
  <PresentationFormat>On-screen Show (4:3)</PresentationFormat>
  <Paragraphs>775</Paragraphs>
  <Slides>48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Calisto MT</vt:lpstr>
      <vt:lpstr>Franklin Gothic Heavy</vt:lpstr>
      <vt:lpstr>Gill Sans MT</vt:lpstr>
      <vt:lpstr>Gill Sans MT Condensed</vt:lpstr>
      <vt:lpstr>Symbol</vt:lpstr>
      <vt:lpstr>Times New Roman</vt:lpstr>
      <vt:lpstr>46 Sample presentation slides</vt:lpstr>
      <vt:lpstr>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Suhail Iqbal</dc:creator>
  <cp:lastModifiedBy>Suhail Iqbal</cp:lastModifiedBy>
  <cp:revision>656</cp:revision>
  <dcterms:created xsi:type="dcterms:W3CDTF">2009-04-06T21:56:44Z</dcterms:created>
  <dcterms:modified xsi:type="dcterms:W3CDTF">2016-01-29T18:39:18Z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TC011367971033</vt:lpwstr>
  </property>
</Properties>
</file>